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7" r:id="rId3"/>
    <p:sldId id="257" r:id="rId4"/>
    <p:sldId id="265" r:id="rId5"/>
    <p:sldId id="263" r:id="rId6"/>
    <p:sldId id="261" r:id="rId7"/>
    <p:sldId id="262" r:id="rId8"/>
    <p:sldId id="270" r:id="rId9"/>
    <p:sldId id="26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AA4F0F-35A4-C93D-682B-BAAF4CC84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320E87-0F04-2AC2-E8EF-9086455BF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73D016-1612-45FF-9936-667DF84B8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00BDC4-7F16-43DA-E759-4C69E1BB1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B76BF9-59C3-C5EB-D0B0-C868DA4F1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471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CE0FF-2E5D-3782-FA2B-02F13EC97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56CBE96-7D1D-120D-4206-58FDB5030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F6064B-3719-C374-629D-457C61417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CB822F-BF54-BBE2-288E-95817BC97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FD1163-41FA-C0F9-8683-713090BD1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976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8507C-229B-9837-EAC8-02EBCECEB1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69B73E-2CAA-E405-2DEB-223376613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274C1F-342D-E835-6C3F-86E056BA0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9C2B80-1038-76D2-363F-D12D1E38C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1F0013A-AE92-837E-DDE2-0C8E52746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38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9C4F18-8B10-FAB8-5230-522F3B096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F1BC5E-9425-A652-E7E2-81F2FFCBB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999C0C-E829-BF0D-B0D5-6498AC114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D965F8-162A-ABA6-42B5-BF77A649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357745-DB4C-1E39-1867-17F353953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20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94AF73-65D5-2CB9-E430-06804B757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C1B073-07B6-7016-D62F-17B62CAB7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5BD051-3D2E-CF02-D024-43B09EFFE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605696-4168-17BF-EAFA-3DE6F11EF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45737B-7AD4-C84A-944E-682C74F82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112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8EE752-287B-AE1E-1D10-82BE776C1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C6C990-350B-AC0A-FBF5-10A84A159B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461B59-2377-AE7D-46CD-FF0288F1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08969F2-F850-8199-B784-175F37699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ADEA294-2F7C-12CC-5706-331E8051E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8AD0E5-68F0-1F8E-FF9F-D43995517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59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3974CF-C532-7030-282E-C268FC3A1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992BC3-790E-CF6C-49AF-B952332A6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7AB1A5D-86E7-17FB-92A8-70B4E43B85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7016694-C567-36C5-6AD7-CBA4B8EDF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FD058B1-63A5-F5F1-4BEB-CAC076F523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B4E31DE-7C37-4600-B957-D6CE58EA4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E8C349D-7F44-9464-6420-F5188E402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E785F81-B67B-EFAE-C814-2E1D024D2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286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DF5268-ADC0-EB95-76C3-3314BFACF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50F6E66-706F-88F7-5A56-D785232C1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57C06B5-1CD2-0CC5-DF6C-7E8321F95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2CE120F-7BBE-6FC6-7EE6-1278BA0A8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21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5670E04-368C-4D42-B771-2012F2E7C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BBC92B2-C655-5AE3-F09D-92255EE3D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6416FEE-37FE-3411-F2D7-0049117F7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670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046AEF-0D02-3A34-7614-D8CA16C32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76823D-0FD4-0639-E28D-BF8B39FCB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C23C5D0-F17E-3179-085C-6D012E569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42F9E9-423F-A465-5ACC-86957A73C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82EDF1-5E1C-A572-50CE-28597D2F1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9E6F2B-21E1-53C8-E6FE-62C0E7F2E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703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853E41-AA3A-F4A0-358A-F51F04890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DC1478B-3F11-F9C1-7EFD-CF6DB2541C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F40F7A-3AB3-5591-87F0-B5A9172C2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F4DBF50-6BA5-FD8E-D8CA-A566A1FA3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41F730-C0BC-89F6-5086-890A0612D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9C2171-EA4A-843C-1428-6B7A4F1A4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9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BABC8-34E7-A091-5604-B426AC862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DF2047D-82B6-2597-50E1-DC22549057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A0B5A0-8606-8618-3CB2-A7DE394B10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C83AC-948C-494D-85DA-0096DB697C2D}" type="datetimeFigureOut">
              <a:rPr lang="ru-RU" smtClean="0"/>
              <a:t>20.03.2025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13B9DB-44B1-B565-8292-196EFBD27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37D2C2-5A13-EBA7-2F4B-256956381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E69DA-DD27-4A72-8E45-28C2D08C1A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52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4239DC-5FD7-AC56-A10B-E3FB45414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358660" y="17550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«Участие в конкурсах профессионального мастерства как фактор повышения качества образовательной деятельности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объединениях по интересам»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03" y="107269"/>
            <a:ext cx="1780831" cy="1864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66" b="63773"/>
          <a:stretch/>
        </p:blipFill>
        <p:spPr>
          <a:xfrm>
            <a:off x="3312544" y="3722991"/>
            <a:ext cx="6193768" cy="3040674"/>
          </a:xfrm>
          <a:prstGeom prst="ellipse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237774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AAA33C5-1914-9C56-D02C-B9763504E73B}"/>
              </a:ext>
            </a:extLst>
          </p:cNvPr>
          <p:cNvSpPr txBox="1"/>
          <p:nvPr/>
        </p:nvSpPr>
        <p:spPr>
          <a:xfrm>
            <a:off x="539825" y="716096"/>
            <a:ext cx="6471747" cy="5632311"/>
          </a:xfrm>
          <a:prstGeom prst="rect">
            <a:avLst/>
          </a:prstGeom>
          <a:gradFill>
            <a:gsLst>
              <a:gs pos="0">
                <a:srgbClr val="00B0F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 fontAlgn="base">
              <a:spcAft>
                <a:spcPts val="1125"/>
              </a:spcAft>
            </a:pPr>
            <a:r>
              <a:rPr lang="ru-RU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Ситуация, сложившаяся сегодня в системе образования предъявляет высокие требования к личности педагога, как ключевой фигуре инновационных изменений в системе образования, в связи </a:t>
            </a:r>
            <a:r>
              <a:rPr lang="ru-RU" sz="24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чем происходит постоянный поиск форм </a:t>
            </a:r>
            <a:r>
              <a:rPr lang="ru-RU" sz="24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работы, которые способствовали бы повышению уровня педагогической компетентности. И в этой связи </a:t>
            </a:r>
            <a:r>
              <a:rPr lang="ru-RU" sz="24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 </a:t>
            </a:r>
            <a:r>
              <a:rPr lang="ru-RU" sz="24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мастерства можно рассматривать как один из этапов повышения профессионализма педагогов, возможность заявить о себе широкой общественности, профессиональному сообществу</a:t>
            </a:r>
            <a:r>
              <a:rPr lang="ru-RU" sz="24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0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345" y="716096"/>
            <a:ext cx="4975461" cy="4975461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288159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790962" y="366622"/>
            <a:ext cx="6423388" cy="6124754"/>
          </a:xfrm>
          <a:prstGeom prst="rect">
            <a:avLst/>
          </a:prstGeom>
          <a:gradFill>
            <a:gsLst>
              <a:gs pos="0">
                <a:srgbClr val="00B0F0"/>
              </a:gs>
              <a:gs pos="3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lvl="0" algn="ctr" fontAlgn="base">
              <a:spcAft>
                <a:spcPts val="1125"/>
              </a:spcAft>
            </a:pPr>
            <a:r>
              <a:rPr lang="ru-RU" sz="2800" b="1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педагог находится </a:t>
            </a:r>
            <a:r>
              <a:rPr lang="ru-RU" sz="2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постоянном поиске, </a:t>
            </a:r>
            <a:r>
              <a:rPr lang="ru-RU" sz="2800" b="1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педагогического мастерства – </a:t>
            </a:r>
            <a:r>
              <a:rPr lang="ru-RU" sz="2800" b="1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способ познания нового, </a:t>
            </a:r>
            <a:r>
              <a:rPr lang="ru-RU" sz="2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интересного, неординарного. Конкурсы меняют отношение </a:t>
            </a:r>
            <a:r>
              <a:rPr lang="ru-RU" sz="2800" b="1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 как профессионалу, причем происходит это как на уровне самого педагога-конкурсанта, так и на уровне остальных субъектах конкурсной деятельности: </a:t>
            </a:r>
            <a:r>
              <a:rPr lang="ru-RU" sz="2800" b="1" dirty="0" smtClean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методистах, членах </a:t>
            </a:r>
            <a:r>
              <a:rPr lang="ru-RU" sz="2800" b="1" dirty="0">
                <a:solidFill>
                  <a:srgbClr val="4444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жюри, организаторах, педагогических коллективах.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52" t="10818" r="12730" b="55472"/>
          <a:stretch/>
        </p:blipFill>
        <p:spPr>
          <a:xfrm>
            <a:off x="7300613" y="1287397"/>
            <a:ext cx="4463056" cy="4636043"/>
          </a:xfrm>
          <a:prstGeom prst="round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12596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054207" y="121186"/>
            <a:ext cx="3657600" cy="50623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КОНКУРСЫ: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45125" y="1410495"/>
            <a:ext cx="3977090" cy="345325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/>
              <a:t>конкурсы методических, учебно-методических материалов</a:t>
            </a:r>
            <a:r>
              <a:rPr lang="ru-RU" dirty="0"/>
              <a:t> </a:t>
            </a:r>
            <a:endParaRPr lang="ru-RU" dirty="0" smtClean="0"/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стимулирование роста профессионального мастерства педагогов, содействие развитию исследовательской сферы в педагогической деятельности, выявление и поддержку инновационных проектов, методик, обобщение опыта работы;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67340" y="1164765"/>
            <a:ext cx="3194892" cy="559657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Aft>
                <a:spcPts val="1125"/>
              </a:spcAft>
            </a:pPr>
            <a:r>
              <a:rPr lang="ru-RU" b="1" i="1" dirty="0">
                <a:solidFill>
                  <a:schemeClr val="bg1"/>
                </a:solidFill>
                <a:latin typeface="inherit"/>
              </a:rPr>
              <a:t>конкурсы педагогического мастерства</a:t>
            </a:r>
            <a:r>
              <a:rPr lang="ru-RU" dirty="0">
                <a:solidFill>
                  <a:schemeClr val="bg1"/>
                </a:solidFill>
                <a:latin typeface="Open Sans" panose="020B0606030504020204" pitchFamily="34" charset="0"/>
              </a:rPr>
              <a:t> </a:t>
            </a:r>
            <a:endParaRPr lang="ru-RU" dirty="0" smtClean="0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lvl="0" algn="ctr" fontAlgn="base">
              <a:spcAft>
                <a:spcPts val="1125"/>
              </a:spcAft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способствуют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повышению престижа педагогической профессии, демонстрации возможностей новых педагогических технологий и новых форм работы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учащимися,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расширению диапазона общения творчески работающих педагогов, стимулированию труда педагога, повышению их творческой активности, созданию условий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самореализации.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883486" y="1262495"/>
            <a:ext cx="4087257" cy="3966073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/>
              <a:t>конкурсы предметно-развивающей среды</a:t>
            </a:r>
            <a:r>
              <a:rPr lang="ru-RU" dirty="0"/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выявление положительного опыта работы педагогов, побуждение их к творческой деятельности, создание условий для познавательной активности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развитие воображения, творческих способностей;</a:t>
            </a:r>
          </a:p>
        </p:txBody>
      </p:sp>
      <p:sp>
        <p:nvSpPr>
          <p:cNvPr id="7" name="Стрелка вниз 6"/>
          <p:cNvSpPr/>
          <p:nvPr/>
        </p:nvSpPr>
        <p:spPr>
          <a:xfrm rot="3186403">
            <a:off x="3216836" y="721752"/>
            <a:ext cx="848299" cy="396607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8300673">
            <a:off x="7865106" y="603022"/>
            <a:ext cx="848299" cy="396607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5611368" y="699719"/>
            <a:ext cx="484632" cy="440675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102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9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AAA33C5-1914-9C56-D02C-B9763504E73B}"/>
              </a:ext>
            </a:extLst>
          </p:cNvPr>
          <p:cNvSpPr txBox="1"/>
          <p:nvPr/>
        </p:nvSpPr>
        <p:spPr>
          <a:xfrm>
            <a:off x="1295400" y="182562"/>
            <a:ext cx="100584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Aft>
                <a:spcPts val="1125"/>
              </a:spcAft>
            </a:pPr>
            <a:r>
              <a:rPr lang="ru-RU" sz="40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 необходимо знать участникам конкурсов педагогического мастерства:</a:t>
            </a:r>
            <a:endParaRPr lang="ru-RU" sz="4000" b="1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79F853-B855-EB99-326C-9B61153FB5A5}"/>
              </a:ext>
            </a:extLst>
          </p:cNvPr>
          <p:cNvSpPr txBox="1"/>
          <p:nvPr/>
        </p:nvSpPr>
        <p:spPr>
          <a:xfrm>
            <a:off x="1078735" y="1489075"/>
            <a:ext cx="10025349" cy="5111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тема конкурса (если она есть), цель, задачи;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условия, этапы, содержание и порядок проведения конкурса;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содержанию и оформлению конкурсных материалов;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оценки;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проведения конкурса;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жюри;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подведения итогов конкурса;</a:t>
            </a:r>
          </a:p>
          <a:p>
            <a:pPr algn="l" fontAlgn="base">
              <a:spcAft>
                <a:spcPts val="2250"/>
              </a:spcAft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номинации конкурса.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2829" y="3501983"/>
            <a:ext cx="4871808" cy="3241967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495758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BE9C1-6271-19BF-6DDD-875F643AE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39EC131-BA93-BF3B-74C8-24DE645CD34E}"/>
              </a:ext>
            </a:extLst>
          </p:cNvPr>
          <p:cNvSpPr txBox="1"/>
          <p:nvPr/>
        </p:nvSpPr>
        <p:spPr>
          <a:xfrm>
            <a:off x="385590" y="334490"/>
            <a:ext cx="616944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spcAft>
                <a:spcPts val="1125"/>
              </a:spcAft>
            </a:pPr>
            <a: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</a:t>
            </a:r>
            <a: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изъявил </a:t>
            </a:r>
            <a:r>
              <a:rPr lang="ru-RU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желание участвовать в конкурсе, это не значит, что он должен остаться один на один в этой ситуацией </a:t>
            </a:r>
            <a: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его участие в конкурсе </a:t>
            </a:r>
            <a: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 </a:t>
            </a:r>
            <a:r>
              <a:rPr lang="ru-RU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коем случае не должно ложиться тяжелым бременем </a:t>
            </a:r>
            <a: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его плечи. Необходима консолидация сил всего педагогического коллектива: методистов, коллег</a:t>
            </a:r>
            <a:r>
              <a:rPr lang="ru-RU" sz="3200" b="1" i="0" dirty="0" smtClean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администрации</a:t>
            </a:r>
            <a:endParaRPr lang="ru-RU" sz="3200" b="1" i="0" dirty="0">
              <a:solidFill>
                <a:srgbClr val="44444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003" t="37510" r="3820" b="23936"/>
          <a:stretch/>
        </p:blipFill>
        <p:spPr bwMode="auto">
          <a:xfrm>
            <a:off x="6376298" y="1228178"/>
            <a:ext cx="5528135" cy="4953785"/>
          </a:xfrm>
          <a:prstGeom prst="rect">
            <a:avLst/>
          </a:prstGeom>
          <a:noFill/>
          <a:ln>
            <a:noFill/>
          </a:ln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7991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A624A-B638-2F12-E377-3F82D94A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77"/>
            <a:ext cx="12192000" cy="6858000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442052" y="8990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38200" y="1690688"/>
            <a:ext cx="4515998" cy="97539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Возможность обмена эффективным опытом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38200" y="2941303"/>
            <a:ext cx="4515998" cy="97539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Возможность апробировать инновационные технологии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8200" y="4238740"/>
            <a:ext cx="4515998" cy="97539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36195" lvl="0" algn="ctr">
              <a:lnSpc>
                <a:spcPct val="107000"/>
              </a:lnSpc>
            </a:pPr>
            <a:r>
              <a:rPr lang="ru-RU" kern="100" dirty="0" smtClean="0">
                <a:solidFill>
                  <a:schemeClr val="bg1"/>
                </a:solidFill>
                <a:latin typeface="Tw Cen MT" panose="020B0602020104020603" pitchFamily="34" charset="0"/>
              </a:rPr>
              <a:t>Повышение квалификации педагогов</a:t>
            </a:r>
            <a:endParaRPr lang="ru-RU" kern="100" dirty="0">
              <a:solidFill>
                <a:schemeClr val="bg1"/>
              </a:solidFill>
              <a:latin typeface="Tw Cen MT" panose="020B0602020104020603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882090" y="1709565"/>
            <a:ext cx="4515998" cy="97539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Возможность продемонстрировать достижения учащихся и замотивировать их на повышение результативности обучения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03275" y="2960180"/>
            <a:ext cx="4515998" cy="97539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Создание портфолио профессиональных достижений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03275" y="4283782"/>
            <a:ext cx="4515998" cy="97539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Возможность аттестации на высшую квалификационную категорию (при соблюдении определенных условий)</a:t>
            </a:r>
            <a:endParaRPr lang="ru-RU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3029639" y="1299990"/>
            <a:ext cx="1101686" cy="297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7159588" y="1285616"/>
            <a:ext cx="1101686" cy="297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2906617" y="2759324"/>
            <a:ext cx="1101686" cy="297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2906617" y="4043190"/>
            <a:ext cx="1101686" cy="297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7311528" y="2780556"/>
            <a:ext cx="1101686" cy="297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7376253" y="4043190"/>
            <a:ext cx="1101686" cy="297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251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A624A-B638-2F12-E377-3F82D94A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147132" y="0"/>
            <a:ext cx="10515600" cy="8984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Результативность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756373"/>
              </p:ext>
            </p:extLst>
          </p:nvPr>
        </p:nvGraphicFramePr>
        <p:xfrm>
          <a:off x="330507" y="788308"/>
          <a:ext cx="11419444" cy="5935346"/>
        </p:xfrm>
        <a:graphic>
          <a:graphicData uri="http://schemas.openxmlformats.org/drawingml/2006/table">
            <a:tbl>
              <a:tblPr firstRow="1" firstCol="1" bandRow="1">
                <a:tableStyleId>{D113A9D2-9D6B-4929-AA2D-F23B5EE8CBE7}</a:tableStyleId>
              </a:tblPr>
              <a:tblGrid>
                <a:gridCol w="1652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9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4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3640"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Уровень мероприятия 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Название методического мероприятия (конкурсы, конференции, мастер-классы, семинары) 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Ф.И.О. участника, должность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Результат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(диплом, грамота, сертификат)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526">
                <a:tc rowSpan="4">
                  <a:txBody>
                    <a:bodyPr/>
                    <a:lstStyle/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городской 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1. Городской конкурс </a:t>
                      </a:r>
                      <a:b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на соискание премий и Грантов </a:t>
                      </a:r>
                      <a:r>
                        <a:rPr lang="ru-RU" sz="1400" kern="0" dirty="0" err="1">
                          <a:solidFill>
                            <a:schemeClr val="tx1"/>
                          </a:solidFill>
                          <a:effectLst/>
                        </a:rPr>
                        <a:t>Мингорисполкома</a:t>
                      </a: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 «Опыт </a:t>
                      </a:r>
                      <a:b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и инициатива педагогов – ресурс образования столицы».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Кравчук С.В., директор, Козлов Е.В., заведующий отделом экологии, Красильникова Т.М., методист, Кучмий Ю.Э.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Грант </a:t>
                      </a:r>
                      <a:r>
                        <a:rPr lang="ru-RU" sz="1400" kern="0" dirty="0" err="1">
                          <a:solidFill>
                            <a:schemeClr val="tx1"/>
                          </a:solidFill>
                          <a:effectLst/>
                        </a:rPr>
                        <a:t>Мингорисполкома</a:t>
                      </a: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9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61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2. Участие в городском конкурсе цифровых образовательных ресурсов «Образовательная цифра» </a:t>
                      </a:r>
                      <a:r>
                        <a:rPr lang="ru-RU" sz="1400" kern="0" dirty="0" smtClean="0">
                          <a:solidFill>
                            <a:schemeClr val="tx1"/>
                          </a:solidFill>
                          <a:effectLst/>
                        </a:rPr>
                        <a:t>2023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Козлов Е.В., Красильникова Т.М</a:t>
                      </a:r>
                      <a:r>
                        <a:rPr lang="ru-RU" sz="1400" kern="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(1 место)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9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61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3. Участие в городском конкурсе цифровых образовательных ресурсов «Образовательная цифра» 2024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Мурашко В.Г., Сорокина О.Е.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0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(2 место)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7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361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3. Участие в конкурсе методического инструментария к программам объединений по интересам «Формула успеха» 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err="1">
                          <a:solidFill>
                            <a:schemeClr val="tx1"/>
                          </a:solidFill>
                          <a:effectLst/>
                        </a:rPr>
                        <a:t>Мелеховец</a:t>
                      </a: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 А.М.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(3 место,)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886">
                <a:tc>
                  <a:txBody>
                    <a:bodyPr/>
                    <a:lstStyle/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chemeClr val="tx1"/>
                          </a:solidFill>
                          <a:effectLst/>
                        </a:rPr>
                        <a:t>республиканский</a:t>
                      </a:r>
                      <a:endParaRPr lang="ru-RU" sz="1400" kern="10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1. Республиканский проект «Зеленая школа».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Кравчук С.В., директор, Козлов Е.В., заведующий отделом экологии, Красильникова Т.М., методист, 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Диплом </a:t>
                      </a:r>
                      <a:r>
                        <a:rPr lang="en-US" sz="1400" kern="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 степени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30918">
                <a:tc>
                  <a:txBody>
                    <a:bodyPr/>
                    <a:lstStyle/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>
                          <a:solidFill>
                            <a:schemeClr val="tx1"/>
                          </a:solidFill>
                          <a:effectLst/>
                        </a:rPr>
                        <a:t>международный</a:t>
                      </a:r>
                      <a:endParaRPr lang="ru-RU" sz="1400" kern="10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1. Участие в международном семинаре для педагогических работников, по вопросам использования комплекта учебно-игровых материалов «Климатическая шкатулка».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361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361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2. Участие в международном форуме «Стань выше с вышкой». Тематический семинар «Искусственный интеллект. Использовать или использовать</a:t>
                      </a:r>
                      <a:r>
                        <a:rPr lang="ru-RU" sz="1400" kern="0" dirty="0" smtClean="0">
                          <a:solidFill>
                            <a:schemeClr val="tx1"/>
                          </a:solidFill>
                          <a:effectLst/>
                        </a:rPr>
                        <a:t>».</a:t>
                      </a:r>
                    </a:p>
                    <a:p>
                      <a:pPr marR="361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361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3. Участие в международных </a:t>
                      </a:r>
                      <a:r>
                        <a:rPr lang="ru-RU" sz="1400" kern="0" dirty="0" err="1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Брудновских</a:t>
                      </a:r>
                      <a:r>
                        <a:rPr lang="ru-RU" sz="1400" kern="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 педагогических чтениях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Козлов Е.В.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kern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chemeClr val="tx1"/>
                          </a:solidFill>
                          <a:effectLst/>
                        </a:rPr>
                        <a:t>Сорокина </a:t>
                      </a: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О.Е</a:t>
                      </a:r>
                      <a:r>
                        <a:rPr lang="ru-RU" sz="1400" kern="0" dirty="0" smtClean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R="361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Шидловская А.А., Сорокина О.Е.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Сертификат участника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4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chemeClr val="tx1"/>
                          </a:solidFill>
                          <a:effectLst/>
                        </a:rPr>
                        <a:t>Сертификат участника</a:t>
                      </a:r>
                    </a:p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0" dirty="0" smtClean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36195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Сертификаты участников</a:t>
                      </a:r>
                      <a:endParaRPr kumimoji="0" lang="ru-RU" sz="1400" b="0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marR="361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kern="100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</a:txBody>
                  <a:tcPr marL="25417" marR="2541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7757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4A624A-B638-2F12-E377-3F82D94A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180182" y="110659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 в профессиональной деятельности!!!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507" y="2342850"/>
            <a:ext cx="7140673" cy="3862987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31113882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362</Words>
  <Application>Microsoft Office PowerPoint</Application>
  <PresentationFormat>Широкоэкранный</PresentationFormat>
  <Paragraphs>70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inherit</vt:lpstr>
      <vt:lpstr>Open Sans</vt:lpstr>
      <vt:lpstr>Times New Roman</vt:lpstr>
      <vt:lpstr>Tw Cen MT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Лера</cp:lastModifiedBy>
  <cp:revision>14</cp:revision>
  <dcterms:created xsi:type="dcterms:W3CDTF">2025-02-03T13:47:42Z</dcterms:created>
  <dcterms:modified xsi:type="dcterms:W3CDTF">2025-03-20T16:49:32Z</dcterms:modified>
</cp:coreProperties>
</file>